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02" r:id="rId1"/>
  </p:sldMasterIdLst>
  <p:notesMasterIdLst>
    <p:notesMasterId r:id="rId16"/>
  </p:notesMasterIdLst>
  <p:sldIdLst>
    <p:sldId id="256" r:id="rId2"/>
    <p:sldId id="257" r:id="rId3"/>
    <p:sldId id="269" r:id="rId4"/>
    <p:sldId id="265" r:id="rId5"/>
    <p:sldId id="267" r:id="rId6"/>
    <p:sldId id="260" r:id="rId7"/>
    <p:sldId id="259" r:id="rId8"/>
    <p:sldId id="263" r:id="rId9"/>
    <p:sldId id="271" r:id="rId10"/>
    <p:sldId id="272" r:id="rId11"/>
    <p:sldId id="273" r:id="rId12"/>
    <p:sldId id="270" r:id="rId13"/>
    <p:sldId id="266" r:id="rId14"/>
    <p:sldId id="26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89660"/>
  </p:normalViewPr>
  <p:slideViewPr>
    <p:cSldViewPr snapToGrid="0" snapToObjects="1">
      <p:cViewPr varScale="1">
        <p:scale>
          <a:sx n="114" d="100"/>
          <a:sy n="114" d="100"/>
        </p:scale>
        <p:origin x="78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g>
</file>

<file path=ppt/media/image2.jpe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F185FD-87B8-9B4D-A4FE-FF903FF141F5}" type="datetimeFigureOut">
              <a:rPr lang="en-US" smtClean="0"/>
              <a:t>1/21/20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5F66F4-5729-0B46-9E39-A34610396EF2}" type="slidenum">
              <a:rPr lang="en-US" smtClean="0"/>
              <a:t>‹#›</a:t>
            </a:fld>
            <a:endParaRPr lang="en-US"/>
          </a:p>
        </p:txBody>
      </p:sp>
    </p:spTree>
    <p:extLst>
      <p:ext uri="{BB962C8B-B14F-4D97-AF65-F5344CB8AC3E}">
        <p14:creationId xmlns:p14="http://schemas.microsoft.com/office/powerpoint/2010/main" val="11735416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5F66F4-5729-0B46-9E39-A34610396EF2}" type="slidenum">
              <a:rPr lang="en-US" smtClean="0"/>
              <a:t>4</a:t>
            </a:fld>
            <a:endParaRPr lang="en-US"/>
          </a:p>
        </p:txBody>
      </p:sp>
    </p:spTree>
    <p:extLst>
      <p:ext uri="{BB962C8B-B14F-4D97-AF65-F5344CB8AC3E}">
        <p14:creationId xmlns:p14="http://schemas.microsoft.com/office/powerpoint/2010/main" val="2436116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5F66F4-5729-0B46-9E39-A34610396EF2}" type="slidenum">
              <a:rPr lang="en-US" smtClean="0"/>
              <a:t>5</a:t>
            </a:fld>
            <a:endParaRPr lang="en-US"/>
          </a:p>
        </p:txBody>
      </p:sp>
    </p:spTree>
    <p:extLst>
      <p:ext uri="{BB962C8B-B14F-4D97-AF65-F5344CB8AC3E}">
        <p14:creationId xmlns:p14="http://schemas.microsoft.com/office/powerpoint/2010/main" val="39584119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Stops by race:</a:t>
            </a:r>
          </a:p>
          <a:p>
            <a:r>
              <a:rPr lang="en-US" dirty="0"/>
              <a:t>Highest % of drivers/vehicles searched are black but about only X% of the stop and then 16% of the city population. </a:t>
            </a:r>
          </a:p>
          <a:p>
            <a:endParaRPr lang="en-US" dirty="0"/>
          </a:p>
          <a:p>
            <a:r>
              <a:rPr lang="en-US" dirty="0"/>
              <a:t>16% number comes from Census Data.</a:t>
            </a:r>
          </a:p>
          <a:p>
            <a:endParaRPr lang="en-US" dirty="0"/>
          </a:p>
          <a:p>
            <a:endParaRPr lang="en-US" dirty="0"/>
          </a:p>
        </p:txBody>
      </p:sp>
      <p:sp>
        <p:nvSpPr>
          <p:cNvPr id="4" name="Slide Number Placeholder 3"/>
          <p:cNvSpPr>
            <a:spLocks noGrp="1"/>
          </p:cNvSpPr>
          <p:nvPr>
            <p:ph type="sldNum" sz="quarter" idx="5"/>
          </p:nvPr>
        </p:nvSpPr>
        <p:spPr/>
        <p:txBody>
          <a:bodyPr/>
          <a:lstStyle/>
          <a:p>
            <a:fld id="{005F66F4-5729-0B46-9E39-A34610396EF2}" type="slidenum">
              <a:rPr lang="en-US" smtClean="0"/>
              <a:t>12</a:t>
            </a:fld>
            <a:endParaRPr lang="en-US"/>
          </a:p>
        </p:txBody>
      </p:sp>
    </p:spTree>
    <p:extLst>
      <p:ext uri="{BB962C8B-B14F-4D97-AF65-F5344CB8AC3E}">
        <p14:creationId xmlns:p14="http://schemas.microsoft.com/office/powerpoint/2010/main" val="2798977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Stops by race:</a:t>
            </a:r>
          </a:p>
          <a:p>
            <a:r>
              <a:rPr lang="en-US" dirty="0"/>
              <a:t>Highest % of drivers/vehicles searched are black but about only X% of the stop and then 16% of the city population. </a:t>
            </a:r>
          </a:p>
          <a:p>
            <a:endParaRPr lang="en-US" dirty="0"/>
          </a:p>
          <a:p>
            <a:r>
              <a:rPr lang="en-US" dirty="0"/>
              <a:t>16% number comes from Census Data. </a:t>
            </a:r>
          </a:p>
          <a:p>
            <a:endParaRPr lang="en-US" dirty="0"/>
          </a:p>
        </p:txBody>
      </p:sp>
      <p:sp>
        <p:nvSpPr>
          <p:cNvPr id="4" name="Slide Number Placeholder 3"/>
          <p:cNvSpPr>
            <a:spLocks noGrp="1"/>
          </p:cNvSpPr>
          <p:nvPr>
            <p:ph type="sldNum" sz="quarter" idx="5"/>
          </p:nvPr>
        </p:nvSpPr>
        <p:spPr/>
        <p:txBody>
          <a:bodyPr/>
          <a:lstStyle/>
          <a:p>
            <a:fld id="{005F66F4-5729-0B46-9E39-A34610396EF2}" type="slidenum">
              <a:rPr lang="en-US" smtClean="0"/>
              <a:t>13</a:t>
            </a:fld>
            <a:endParaRPr lang="en-US"/>
          </a:p>
        </p:txBody>
      </p:sp>
    </p:spTree>
    <p:extLst>
      <p:ext uri="{BB962C8B-B14F-4D97-AF65-F5344CB8AC3E}">
        <p14:creationId xmlns:p14="http://schemas.microsoft.com/office/powerpoint/2010/main" val="1141162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1/21/20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1575875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1/21/20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65972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55646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02AC24A9-CCB6-4F8D-B8DB-C2F3692CFA5A}" type="datetimeFigureOut">
              <a:rPr lang="en-US" smtClean="0"/>
              <a:t>1/21/20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86555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32994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00653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AC24A9-CCB6-4F8D-B8DB-C2F3692CFA5A}"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06290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AC24A9-CCB6-4F8D-B8DB-C2F3692CFA5A}" type="datetimeFigureOut">
              <a:rPr lang="en-US" smtClean="0"/>
              <a:t>1/21/20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94277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AC24A9-CCB6-4F8D-B8DB-C2F3692CFA5A}" type="datetimeFigureOut">
              <a:rPr lang="en-US" smtClean="0"/>
              <a:t>1/21/20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39661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AC24A9-CCB6-4F8D-B8DB-C2F3692CFA5A}" type="datetimeFigureOut">
              <a:rPr lang="en-US" smtClean="0"/>
              <a:t>1/21/20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57139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AC24A9-CCB6-4F8D-B8DB-C2F3692CFA5A}" type="datetimeFigureOut">
              <a:rPr lang="en-US" smtClean="0"/>
              <a:t>1/21/20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573501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AC24A9-CCB6-4F8D-B8DB-C2F3692CFA5A}" type="datetimeFigureOut">
              <a:rPr lang="en-US" smtClean="0"/>
              <a:t>1/21/20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2545255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AC24A9-CCB6-4F8D-B8DB-C2F3692CFA5A}" type="datetimeFigureOut">
              <a:rPr lang="en-US" smtClean="0"/>
              <a:t>1/21/20</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95154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02AC24A9-CCB6-4F8D-B8DB-C2F3692CFA5A}" type="datetimeFigureOut">
              <a:rPr lang="en-US" smtClean="0"/>
              <a:t>1/21/20</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115462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2AC24A9-CCB6-4F8D-B8DB-C2F3692CFA5A}" type="datetimeFigureOut">
              <a:rPr lang="en-US" smtClean="0"/>
              <a:t>1/21/20</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943364133"/>
      </p:ext>
    </p:extLst>
  </p:cSld>
  <p:clrMap bg1="dk1" tx1="lt1" bg2="dk2" tx2="lt2" accent1="accent1" accent2="accent2" accent3="accent3" accent4="accent4" accent5="accent5" accent6="accent6" hlink="hlink" folHlink="folHlink"/>
  <p:sldLayoutIdLst>
    <p:sldLayoutId id="2147484003" r:id="rId1"/>
    <p:sldLayoutId id="2147484004" r:id="rId2"/>
    <p:sldLayoutId id="2147484005" r:id="rId3"/>
    <p:sldLayoutId id="2147484006" r:id="rId4"/>
    <p:sldLayoutId id="2147484007" r:id="rId5"/>
    <p:sldLayoutId id="2147484008" r:id="rId6"/>
    <p:sldLayoutId id="2147484009" r:id="rId7"/>
    <p:sldLayoutId id="2147484010" r:id="rId8"/>
    <p:sldLayoutId id="2147484011" r:id="rId9"/>
    <p:sldLayoutId id="2147484012" r:id="rId10"/>
    <p:sldLayoutId id="2147484013" r:id="rId11"/>
    <p:sldLayoutId id="2147484014" r:id="rId12"/>
    <p:sldLayoutId id="2147484015" r:id="rId13"/>
    <p:sldLayoutId id="2147484016"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smithsonianmag.com/history/pioneering-maps-alexander-von-humboldt-180973342/" TargetMode="External"/><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localhost:8888/notebooks/etl/stpaul_99.ipynb#Web-Site:--https://information.stpaul.gov/Public-Safety/Saint-Paul-Police-Grid-Shapefile/ykwt-ie3e" TargetMode="External"/><Relationship Id="rId2" Type="http://schemas.openxmlformats.org/officeDocument/2006/relationships/hyperlink" Target="https://information.stpaul.gov/Public-Safety/Saint-Paul-Police-Grid-Shapefile/ykwt-ie3e" TargetMode="External"/><Relationship Id="rId1" Type="http://schemas.openxmlformats.org/officeDocument/2006/relationships/slideLayout" Target="../slideLayouts/slideLayout2.xml"/><Relationship Id="rId6" Type="http://schemas.openxmlformats.org/officeDocument/2006/relationships/hyperlink" Target="https://information.stpaul.gov/api/views/kkd6-vvns/rows.csv?accessType=DOWNLOAD" TargetMode="External"/><Relationship Id="rId5" Type="http://schemas.openxmlformats.org/officeDocument/2006/relationships/hyperlink" Target="https://information.stpaul.gov/City-Administration/District-Council-Shapefile-Map/dq4n-yj8b" TargetMode="External"/><Relationship Id="rId4" Type="http://schemas.openxmlformats.org/officeDocument/2006/relationships/hyperlink" Target="https://information.stpaul.gov/api/geospatial/ykwt-ie3e?method=export&amp;format=GeoJSON"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8EA95-9452-7643-8DCD-3BB7845EBF46}"/>
              </a:ext>
            </a:extLst>
          </p:cNvPr>
          <p:cNvSpPr>
            <a:spLocks noGrp="1"/>
          </p:cNvSpPr>
          <p:nvPr>
            <p:ph type="ctrTitle"/>
          </p:nvPr>
        </p:nvSpPr>
        <p:spPr>
          <a:xfrm>
            <a:off x="451514" y="1800225"/>
            <a:ext cx="4298906" cy="4241136"/>
          </a:xfrm>
        </p:spPr>
        <p:txBody>
          <a:bodyPr vert="horz" lIns="91440" tIns="45720" rIns="91440" bIns="45720" rtlCol="0" anchor="t">
            <a:normAutofit/>
          </a:bodyPr>
          <a:lstStyle/>
          <a:p>
            <a:r>
              <a:rPr lang="en-US" sz="4400" dirty="0"/>
              <a:t>Saint Paul 99 </a:t>
            </a:r>
            <a:br>
              <a:rPr lang="en-US" sz="4400" dirty="0"/>
            </a:br>
            <a:r>
              <a:rPr lang="en-US" sz="4400" dirty="0"/>
              <a:t>Project II</a:t>
            </a:r>
          </a:p>
        </p:txBody>
      </p:sp>
      <p:sp>
        <p:nvSpPr>
          <p:cNvPr id="3" name="Subtitle 2">
            <a:extLst>
              <a:ext uri="{FF2B5EF4-FFF2-40B4-BE49-F238E27FC236}">
                <a16:creationId xmlns:a16="http://schemas.microsoft.com/office/drawing/2014/main" id="{72280270-9A19-C744-8E31-6DD85C25BC2F}"/>
              </a:ext>
            </a:extLst>
          </p:cNvPr>
          <p:cNvSpPr>
            <a:spLocks noGrp="1"/>
          </p:cNvSpPr>
          <p:nvPr>
            <p:ph type="subTitle" idx="1"/>
          </p:nvPr>
        </p:nvSpPr>
        <p:spPr>
          <a:xfrm>
            <a:off x="451514" y="457198"/>
            <a:ext cx="3444211" cy="1343025"/>
          </a:xfrm>
        </p:spPr>
        <p:txBody>
          <a:bodyPr vert="horz" lIns="91440" tIns="45720" rIns="91440" bIns="45720" rtlCol="0" anchor="b">
            <a:normAutofit/>
          </a:bodyPr>
          <a:lstStyle/>
          <a:p>
            <a:pPr indent="-228600">
              <a:lnSpc>
                <a:spcPct val="90000"/>
              </a:lnSpc>
              <a:buFont typeface="Wingdings 2" charset="2"/>
              <a:buChar char=""/>
            </a:pPr>
            <a:r>
              <a:rPr lang="en-US" sz="1400" dirty="0">
                <a:solidFill>
                  <a:srgbClr val="FFFFFF"/>
                </a:solidFill>
              </a:rPr>
              <a:t>Beryl Kaczmarczik</a:t>
            </a:r>
          </a:p>
          <a:p>
            <a:pPr indent="-228600">
              <a:lnSpc>
                <a:spcPct val="90000"/>
              </a:lnSpc>
              <a:buFont typeface="Wingdings 2" charset="2"/>
              <a:buChar char=""/>
            </a:pPr>
            <a:r>
              <a:rPr lang="en-US" sz="1400" dirty="0">
                <a:solidFill>
                  <a:srgbClr val="FFFFFF"/>
                </a:solidFill>
              </a:rPr>
              <a:t>Farshad Esnaashari</a:t>
            </a:r>
          </a:p>
          <a:p>
            <a:pPr indent="-228600">
              <a:lnSpc>
                <a:spcPct val="90000"/>
              </a:lnSpc>
              <a:buFont typeface="Wingdings 2" charset="2"/>
              <a:buChar char=""/>
            </a:pPr>
            <a:r>
              <a:rPr lang="en-US" sz="1400" dirty="0">
                <a:solidFill>
                  <a:srgbClr val="FFFFFF"/>
                </a:solidFill>
              </a:rPr>
              <a:t>Katherine Rootes</a:t>
            </a:r>
          </a:p>
          <a:p>
            <a:pPr indent="-228600">
              <a:lnSpc>
                <a:spcPct val="90000"/>
              </a:lnSpc>
              <a:buFont typeface="Wingdings 2" charset="2"/>
              <a:buChar char=""/>
            </a:pPr>
            <a:r>
              <a:rPr lang="en-US" sz="1400" dirty="0">
                <a:solidFill>
                  <a:srgbClr val="FFFFFF"/>
                </a:solidFill>
              </a:rPr>
              <a:t>Matt Pollari</a:t>
            </a:r>
          </a:p>
          <a:p>
            <a:pPr indent="-228600">
              <a:lnSpc>
                <a:spcPct val="90000"/>
              </a:lnSpc>
              <a:buFont typeface="Wingdings 2" charset="2"/>
              <a:buChar char=""/>
            </a:pPr>
            <a:endParaRPr lang="en-US" sz="1400" dirty="0">
              <a:solidFill>
                <a:srgbClr val="FFFFFF"/>
              </a:solidFill>
            </a:endParaRPr>
          </a:p>
        </p:txBody>
      </p:sp>
      <p:pic>
        <p:nvPicPr>
          <p:cNvPr id="17" name="Picture 3" descr="A small boat in a body of water with a city in the background&#10;&#10;Description automatically generated">
            <a:extLst>
              <a:ext uri="{FF2B5EF4-FFF2-40B4-BE49-F238E27FC236}">
                <a16:creationId xmlns:a16="http://schemas.microsoft.com/office/drawing/2014/main" id="{E0D89C39-4CCC-4E8D-AED6-5ABCF73F0746}"/>
              </a:ext>
            </a:extLst>
          </p:cNvPr>
          <p:cNvPicPr>
            <a:picLocks noChangeAspect="1"/>
          </p:cNvPicPr>
          <p:nvPr/>
        </p:nvPicPr>
        <p:blipFill rotWithShape="1">
          <a:blip r:embed="rId2"/>
          <a:stretch/>
        </p:blipFill>
        <p:spPr>
          <a:xfrm>
            <a:off x="5238431" y="1666108"/>
            <a:ext cx="6268062" cy="3525784"/>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2520123231"/>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5061011" cy="3388287"/>
          </a:xfrm>
        </p:spPr>
        <p:txBody>
          <a:bodyPr anchor="ctr">
            <a:normAutofit/>
          </a:bodyPr>
          <a:lstStyle/>
          <a:p>
            <a:r>
              <a:rPr lang="en-US" dirty="0">
                <a:solidFill>
                  <a:schemeClr val="tx1"/>
                </a:solidFill>
              </a:rPr>
              <a:t>Data Clean up</a:t>
            </a:r>
          </a:p>
        </p:txBody>
      </p:sp>
      <p:pic>
        <p:nvPicPr>
          <p:cNvPr id="9" name="Picture 8" descr="A close up of a map&#10;&#10;Description automatically generated">
            <a:extLst>
              <a:ext uri="{FF2B5EF4-FFF2-40B4-BE49-F238E27FC236}">
                <a16:creationId xmlns:a16="http://schemas.microsoft.com/office/drawing/2014/main" id="{1E1782DA-BBB3-0E42-A141-27FADDBE27C6}"/>
              </a:ext>
            </a:extLst>
          </p:cNvPr>
          <p:cNvPicPr>
            <a:picLocks noChangeAspect="1"/>
          </p:cNvPicPr>
          <p:nvPr/>
        </p:nvPicPr>
        <p:blipFill>
          <a:blip r:embed="rId2"/>
          <a:stretch>
            <a:fillRect/>
          </a:stretch>
        </p:blipFill>
        <p:spPr>
          <a:xfrm>
            <a:off x="3174274" y="1943330"/>
            <a:ext cx="4958789" cy="4822724"/>
          </a:xfrm>
          <a:prstGeom prst="rect">
            <a:avLst/>
          </a:prstGeom>
        </p:spPr>
      </p:pic>
      <p:sp>
        <p:nvSpPr>
          <p:cNvPr id="4" name="Content Placeholder 3">
            <a:extLst>
              <a:ext uri="{FF2B5EF4-FFF2-40B4-BE49-F238E27FC236}">
                <a16:creationId xmlns:a16="http://schemas.microsoft.com/office/drawing/2014/main" id="{059AD9C1-5379-EC4F-AE42-C62546C7FEEF}"/>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634021778"/>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5061011" cy="3388287"/>
          </a:xfrm>
        </p:spPr>
        <p:txBody>
          <a:bodyPr anchor="ctr">
            <a:normAutofit/>
          </a:bodyPr>
          <a:lstStyle/>
          <a:p>
            <a:r>
              <a:rPr lang="en-US" dirty="0">
                <a:solidFill>
                  <a:schemeClr val="tx1"/>
                </a:solidFill>
              </a:rPr>
              <a:t>Data Clean up</a:t>
            </a:r>
          </a:p>
        </p:txBody>
      </p:sp>
      <p:pic>
        <p:nvPicPr>
          <p:cNvPr id="6" name="Content Placeholder 5" descr="A screenshot of a cell phone&#10;&#10;Description automatically generated">
            <a:extLst>
              <a:ext uri="{FF2B5EF4-FFF2-40B4-BE49-F238E27FC236}">
                <a16:creationId xmlns:a16="http://schemas.microsoft.com/office/drawing/2014/main" id="{5922096C-801D-3440-8895-5021D3D985E1}"/>
              </a:ext>
            </a:extLst>
          </p:cNvPr>
          <p:cNvPicPr>
            <a:picLocks noGrp="1" noChangeAspect="1"/>
          </p:cNvPicPr>
          <p:nvPr>
            <p:ph idx="1"/>
          </p:nvPr>
        </p:nvPicPr>
        <p:blipFill>
          <a:blip r:embed="rId2"/>
          <a:stretch>
            <a:fillRect/>
          </a:stretch>
        </p:blipFill>
        <p:spPr>
          <a:xfrm>
            <a:off x="3148148" y="2165447"/>
            <a:ext cx="5630091" cy="4154958"/>
          </a:xfrm>
        </p:spPr>
      </p:pic>
    </p:spTree>
    <p:extLst>
      <p:ext uri="{BB962C8B-B14F-4D97-AF65-F5344CB8AC3E}">
        <p14:creationId xmlns:p14="http://schemas.microsoft.com/office/powerpoint/2010/main" val="4019742261"/>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6432611" cy="3388287"/>
          </a:xfrm>
        </p:spPr>
        <p:txBody>
          <a:bodyPr anchor="ctr">
            <a:normAutofit/>
          </a:bodyPr>
          <a:lstStyle/>
          <a:p>
            <a:r>
              <a:rPr lang="en-US" dirty="0">
                <a:solidFill>
                  <a:schemeClr val="tx1"/>
                </a:solidFill>
              </a:rPr>
              <a:t>Live Demo</a:t>
            </a:r>
          </a:p>
        </p:txBody>
      </p:sp>
      <p:sp>
        <p:nvSpPr>
          <p:cNvPr id="4" name="Content Placeholder 3">
            <a:extLst>
              <a:ext uri="{FF2B5EF4-FFF2-40B4-BE49-F238E27FC236}">
                <a16:creationId xmlns:a16="http://schemas.microsoft.com/office/drawing/2014/main" id="{33C9FB87-035A-F941-A102-9F0FC1949DE9}"/>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500302292"/>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7843400" cy="3388287"/>
          </a:xfrm>
        </p:spPr>
        <p:txBody>
          <a:bodyPr anchor="ctr">
            <a:normAutofit/>
          </a:bodyPr>
          <a:lstStyle/>
          <a:p>
            <a:r>
              <a:rPr lang="en-US" dirty="0">
                <a:solidFill>
                  <a:schemeClr val="tx1"/>
                </a:solidFill>
              </a:rPr>
              <a:t>Observations</a:t>
            </a:r>
          </a:p>
        </p:txBody>
      </p:sp>
      <p:sp>
        <p:nvSpPr>
          <p:cNvPr id="4" name="Content Placeholder 3">
            <a:extLst>
              <a:ext uri="{FF2B5EF4-FFF2-40B4-BE49-F238E27FC236}">
                <a16:creationId xmlns:a16="http://schemas.microsoft.com/office/drawing/2014/main" id="{F3D4A6B9-8E56-F348-9D31-9D48E00A77FA}"/>
              </a:ext>
            </a:extLst>
          </p:cNvPr>
          <p:cNvSpPr>
            <a:spLocks noGrp="1"/>
          </p:cNvSpPr>
          <p:nvPr>
            <p:ph idx="1"/>
          </p:nvPr>
        </p:nvSpPr>
        <p:spPr>
          <a:xfrm>
            <a:off x="818712" y="2222287"/>
            <a:ext cx="10554574" cy="3716058"/>
          </a:xfrm>
        </p:spPr>
        <p:txBody>
          <a:bodyPr/>
          <a:lstStyle/>
          <a:p>
            <a:r>
              <a:rPr lang="en-US" dirty="0"/>
              <a:t>The police precinct with the highest number of stops was Central District #133 with 2,330 stops. That is near 94 and 52 in the Lowertown area with Union Depot.</a:t>
            </a:r>
          </a:p>
          <a:p>
            <a:r>
              <a:rPr lang="en-US" dirty="0"/>
              <a:t>The police precinct with the lowest number of stops was Central District #175 with one stop at the Saint Paul Downtown Airport.</a:t>
            </a:r>
          </a:p>
          <a:p>
            <a:r>
              <a:rPr lang="en-US" dirty="0"/>
              <a:t>Whites are the most pulled over at 25,951 with blacks coming in at 21,587, all others are under 10K. In terms of vehicle searched blacks are the most searched at 2,138 with whites at 1,108 and all others are under 1K. </a:t>
            </a:r>
          </a:p>
          <a:p>
            <a:r>
              <a:rPr lang="en-US" dirty="0"/>
              <a:t>Saint Paul population from 2018 ACS Census survey 57</a:t>
            </a:r>
            <a:r>
              <a:rPr lang="en-US"/>
              <a:t>% White</a:t>
            </a:r>
            <a:r>
              <a:rPr lang="en-US" dirty="0"/>
              <a:t>, 16</a:t>
            </a:r>
            <a:r>
              <a:rPr lang="en-US"/>
              <a:t>% Black</a:t>
            </a:r>
            <a:r>
              <a:rPr lang="en-US" dirty="0"/>
              <a:t>, and 18.4% Asian</a:t>
            </a:r>
          </a:p>
          <a:p>
            <a:endParaRPr lang="en-US" dirty="0"/>
          </a:p>
        </p:txBody>
      </p:sp>
    </p:spTree>
    <p:extLst>
      <p:ext uri="{BB962C8B-B14F-4D97-AF65-F5344CB8AC3E}">
        <p14:creationId xmlns:p14="http://schemas.microsoft.com/office/powerpoint/2010/main" val="2306410510"/>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5061011" cy="3388287"/>
          </a:xfrm>
        </p:spPr>
        <p:txBody>
          <a:bodyPr anchor="ctr">
            <a:normAutofit/>
          </a:bodyPr>
          <a:lstStyle/>
          <a:p>
            <a:r>
              <a:rPr lang="en-US" dirty="0">
                <a:solidFill>
                  <a:schemeClr val="tx1"/>
                </a:solidFill>
              </a:rPr>
              <a:t>Data History</a:t>
            </a:r>
          </a:p>
        </p:txBody>
      </p:sp>
      <p:pic>
        <p:nvPicPr>
          <p:cNvPr id="7" name="Content Placeholder 6" descr="A close up of a map&#10;&#10;Description automatically generated">
            <a:extLst>
              <a:ext uri="{FF2B5EF4-FFF2-40B4-BE49-F238E27FC236}">
                <a16:creationId xmlns:a16="http://schemas.microsoft.com/office/drawing/2014/main" id="{9F8B2A73-50E6-F644-8176-1C75EF2F7513}"/>
              </a:ext>
            </a:extLst>
          </p:cNvPr>
          <p:cNvPicPr>
            <a:picLocks noGrp="1" noChangeAspect="1"/>
          </p:cNvPicPr>
          <p:nvPr>
            <p:ph idx="1"/>
          </p:nvPr>
        </p:nvPicPr>
        <p:blipFill>
          <a:blip r:embed="rId2"/>
          <a:stretch>
            <a:fillRect/>
          </a:stretch>
        </p:blipFill>
        <p:spPr>
          <a:xfrm>
            <a:off x="4050720" y="210681"/>
            <a:ext cx="7841750" cy="5837423"/>
          </a:xfrm>
        </p:spPr>
      </p:pic>
      <p:sp>
        <p:nvSpPr>
          <p:cNvPr id="8" name="TextBox 7">
            <a:extLst>
              <a:ext uri="{FF2B5EF4-FFF2-40B4-BE49-F238E27FC236}">
                <a16:creationId xmlns:a16="http://schemas.microsoft.com/office/drawing/2014/main" id="{D18223D5-FE6C-B54B-A336-BAE92C8DE7BE}"/>
              </a:ext>
            </a:extLst>
          </p:cNvPr>
          <p:cNvSpPr txBox="1"/>
          <p:nvPr/>
        </p:nvSpPr>
        <p:spPr>
          <a:xfrm>
            <a:off x="299530" y="2308374"/>
            <a:ext cx="3625331" cy="2308324"/>
          </a:xfrm>
          <a:prstGeom prst="rect">
            <a:avLst/>
          </a:prstGeom>
          <a:noFill/>
        </p:spPr>
        <p:txBody>
          <a:bodyPr wrap="square" rtlCol="0">
            <a:spAutoFit/>
          </a:bodyPr>
          <a:lstStyle/>
          <a:p>
            <a:r>
              <a:rPr lang="en-US" dirty="0"/>
              <a:t>Map from 1823 from Alexander von Humboldt one of the first to use “isotherm” lines in his map to show temperature variations across the Earth.</a:t>
            </a:r>
          </a:p>
          <a:p>
            <a:endParaRPr lang="en-US" dirty="0"/>
          </a:p>
          <a:p>
            <a:r>
              <a:rPr lang="en-US" dirty="0"/>
              <a:t>A pioneer in using layers to show different information.</a:t>
            </a:r>
          </a:p>
        </p:txBody>
      </p:sp>
      <p:sp>
        <p:nvSpPr>
          <p:cNvPr id="9" name="TextBox 8">
            <a:extLst>
              <a:ext uri="{FF2B5EF4-FFF2-40B4-BE49-F238E27FC236}">
                <a16:creationId xmlns:a16="http://schemas.microsoft.com/office/drawing/2014/main" id="{7D36EFF3-019E-CB43-AF32-3DB26F8E5E70}"/>
              </a:ext>
            </a:extLst>
          </p:cNvPr>
          <p:cNvSpPr txBox="1"/>
          <p:nvPr/>
        </p:nvSpPr>
        <p:spPr>
          <a:xfrm>
            <a:off x="116351" y="6433658"/>
            <a:ext cx="12642605" cy="369332"/>
          </a:xfrm>
          <a:prstGeom prst="rect">
            <a:avLst/>
          </a:prstGeom>
          <a:noFill/>
        </p:spPr>
        <p:txBody>
          <a:bodyPr wrap="square" rtlCol="0">
            <a:spAutoFit/>
          </a:bodyPr>
          <a:lstStyle/>
          <a:p>
            <a:r>
              <a:rPr lang="en-US" dirty="0"/>
              <a:t>Source: </a:t>
            </a:r>
            <a:r>
              <a:rPr lang="en-US" dirty="0">
                <a:hlinkClick r:id="rId3">
                  <a:extLst>
                    <a:ext uri="{A12FA001-AC4F-418D-AE19-62706E023703}">
                      <ahyp:hlinkClr xmlns:ahyp="http://schemas.microsoft.com/office/drawing/2018/hyperlinkcolor" val="tx"/>
                    </a:ext>
                  </a:extLst>
                </a:hlinkClick>
              </a:rPr>
              <a:t>https://www.smithsonianmag.com/history/pioneering-maps-alexander-von-humboldt-180973342/</a:t>
            </a:r>
            <a:endParaRPr lang="en-US" dirty="0"/>
          </a:p>
        </p:txBody>
      </p:sp>
    </p:spTree>
    <p:extLst>
      <p:ext uri="{BB962C8B-B14F-4D97-AF65-F5344CB8AC3E}">
        <p14:creationId xmlns:p14="http://schemas.microsoft.com/office/powerpoint/2010/main" val="89344662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09474" y="136636"/>
            <a:ext cx="5365218" cy="1801875"/>
          </a:xfrm>
        </p:spPr>
        <p:txBody>
          <a:bodyPr anchor="ctr">
            <a:normAutofit/>
          </a:bodyPr>
          <a:lstStyle/>
          <a:p>
            <a:r>
              <a:rPr lang="en-US" dirty="0">
                <a:solidFill>
                  <a:schemeClr val="tx1"/>
                </a:solidFill>
              </a:rPr>
              <a:t>Baby (Yoda) Picture</a:t>
            </a:r>
          </a:p>
        </p:txBody>
      </p:sp>
      <p:pic>
        <p:nvPicPr>
          <p:cNvPr id="6" name="Content Placeholder 5" descr="A picture containing indoor, small, sitting, looking&#10;&#10;Description automatically generated">
            <a:extLst>
              <a:ext uri="{FF2B5EF4-FFF2-40B4-BE49-F238E27FC236}">
                <a16:creationId xmlns:a16="http://schemas.microsoft.com/office/drawing/2014/main" id="{A0552627-1909-D043-BAF2-DFB01584261C}"/>
              </a:ext>
            </a:extLst>
          </p:cNvPr>
          <p:cNvPicPr>
            <a:picLocks noGrp="1" noChangeAspect="1"/>
          </p:cNvPicPr>
          <p:nvPr>
            <p:ph idx="1"/>
          </p:nvPr>
        </p:nvPicPr>
        <p:blipFill>
          <a:blip r:embed="rId2"/>
          <a:stretch>
            <a:fillRect/>
          </a:stretch>
        </p:blipFill>
        <p:spPr>
          <a:xfrm>
            <a:off x="2131029" y="2368173"/>
            <a:ext cx="7287323" cy="4096657"/>
          </a:xfrm>
          <a:effectLst/>
        </p:spPr>
      </p:pic>
      <p:sp>
        <p:nvSpPr>
          <p:cNvPr id="7" name="TextBox 6">
            <a:extLst>
              <a:ext uri="{FF2B5EF4-FFF2-40B4-BE49-F238E27FC236}">
                <a16:creationId xmlns:a16="http://schemas.microsoft.com/office/drawing/2014/main" id="{374A30DF-0392-9442-9FC9-7BD8D42EC870}"/>
              </a:ext>
            </a:extLst>
          </p:cNvPr>
          <p:cNvSpPr txBox="1"/>
          <p:nvPr/>
        </p:nvSpPr>
        <p:spPr>
          <a:xfrm>
            <a:off x="176171" y="6464830"/>
            <a:ext cx="2768707" cy="369332"/>
          </a:xfrm>
          <a:prstGeom prst="rect">
            <a:avLst/>
          </a:prstGeom>
          <a:noFill/>
        </p:spPr>
        <p:txBody>
          <a:bodyPr wrap="none" rtlCol="0">
            <a:spAutoFit/>
          </a:bodyPr>
          <a:lstStyle/>
          <a:p>
            <a:r>
              <a:rPr lang="en-US" i="1" dirty="0"/>
              <a:t>Episodic Photos, Disney</a:t>
            </a:r>
            <a:endParaRPr lang="en-US" dirty="0"/>
          </a:p>
        </p:txBody>
      </p:sp>
      <p:sp>
        <p:nvSpPr>
          <p:cNvPr id="4" name="Oval Callout 3">
            <a:extLst>
              <a:ext uri="{FF2B5EF4-FFF2-40B4-BE49-F238E27FC236}">
                <a16:creationId xmlns:a16="http://schemas.microsoft.com/office/drawing/2014/main" id="{8E4656D1-45BB-D64E-9CDC-1120161368B0}"/>
              </a:ext>
            </a:extLst>
          </p:cNvPr>
          <p:cNvSpPr/>
          <p:nvPr/>
        </p:nvSpPr>
        <p:spPr>
          <a:xfrm>
            <a:off x="6417310" y="136636"/>
            <a:ext cx="3172739" cy="2304863"/>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Share the obligatory cute baby photo we must. Yes, </a:t>
            </a:r>
            <a:r>
              <a:rPr lang="en-US" dirty="0" err="1"/>
              <a:t>hrrmmm</a:t>
            </a:r>
            <a:r>
              <a:rPr lang="en-US" dirty="0"/>
              <a:t>.</a:t>
            </a:r>
          </a:p>
        </p:txBody>
      </p:sp>
    </p:spTree>
    <p:extLst>
      <p:ext uri="{BB962C8B-B14F-4D97-AF65-F5344CB8AC3E}">
        <p14:creationId xmlns:p14="http://schemas.microsoft.com/office/powerpoint/2010/main" val="493209169"/>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09474" y="136636"/>
            <a:ext cx="5365218" cy="1801875"/>
          </a:xfrm>
        </p:spPr>
        <p:txBody>
          <a:bodyPr anchor="ctr">
            <a:normAutofit/>
          </a:bodyPr>
          <a:lstStyle/>
          <a:p>
            <a:r>
              <a:rPr lang="en-US" dirty="0">
                <a:solidFill>
                  <a:schemeClr val="tx1"/>
                </a:solidFill>
              </a:rPr>
              <a:t>Data Set We Chose</a:t>
            </a:r>
          </a:p>
        </p:txBody>
      </p:sp>
      <p:sp>
        <p:nvSpPr>
          <p:cNvPr id="3" name="Content Placeholder 2">
            <a:extLst>
              <a:ext uri="{FF2B5EF4-FFF2-40B4-BE49-F238E27FC236}">
                <a16:creationId xmlns:a16="http://schemas.microsoft.com/office/drawing/2014/main" id="{144EBD5E-D4DB-CD41-AE10-EDC7B81BB4E1}"/>
              </a:ext>
            </a:extLst>
          </p:cNvPr>
          <p:cNvSpPr>
            <a:spLocks noGrp="1"/>
          </p:cNvSpPr>
          <p:nvPr>
            <p:ph idx="1"/>
          </p:nvPr>
        </p:nvSpPr>
        <p:spPr>
          <a:xfrm>
            <a:off x="5129561" y="800574"/>
            <a:ext cx="6980663" cy="4900014"/>
          </a:xfrm>
          <a:effectLst/>
        </p:spPr>
        <p:txBody>
          <a:bodyPr>
            <a:normAutofit lnSpcReduction="10000"/>
          </a:bodyPr>
          <a:lstStyle/>
          <a:p>
            <a:pPr>
              <a:lnSpc>
                <a:spcPct val="90000"/>
              </a:lnSpc>
            </a:pPr>
            <a:r>
              <a:rPr lang="en-US" sz="1900" dirty="0"/>
              <a:t>Saint Paul Traffic Stop Data for 2017-2018</a:t>
            </a:r>
          </a:p>
          <a:p>
            <a:pPr>
              <a:lnSpc>
                <a:spcPct val="90000"/>
              </a:lnSpc>
            </a:pPr>
            <a:r>
              <a:rPr lang="en-US" sz="1900" dirty="0"/>
              <a:t>From Saint Paul Minnesota Public Safety</a:t>
            </a:r>
          </a:p>
          <a:p>
            <a:pPr>
              <a:lnSpc>
                <a:spcPct val="90000"/>
              </a:lnSpc>
            </a:pPr>
            <a:r>
              <a:rPr lang="en-US" sz="1900" b="1" i="1" dirty="0"/>
              <a:t>Web Site: </a:t>
            </a:r>
          </a:p>
          <a:p>
            <a:pPr>
              <a:lnSpc>
                <a:spcPct val="90000"/>
              </a:lnSpc>
            </a:pPr>
            <a:r>
              <a:rPr lang="en-US" sz="1900" i="1" u="sng" dirty="0">
                <a:hlinkClick r:id="rId2"/>
              </a:rPr>
              <a:t>https://information.stpaul.gov/Public-Safety/Saint-Paul-Police-Grid-Shapefile/ykwt-ie3e</a:t>
            </a:r>
            <a:r>
              <a:rPr lang="en-US" sz="1900" i="1" dirty="0">
                <a:hlinkClick r:id="rId3"/>
              </a:rPr>
              <a:t>¶</a:t>
            </a:r>
            <a:endParaRPr lang="en-US" sz="1900" i="1" dirty="0"/>
          </a:p>
          <a:p>
            <a:pPr>
              <a:lnSpc>
                <a:spcPct val="90000"/>
              </a:lnSpc>
            </a:pPr>
            <a:r>
              <a:rPr lang="en-US" sz="1900" b="1" i="1" dirty="0" err="1"/>
              <a:t>GEOjSON</a:t>
            </a:r>
            <a:r>
              <a:rPr lang="en-US" sz="1900" b="1" i="1" dirty="0"/>
              <a:t> Shapes:</a:t>
            </a:r>
          </a:p>
          <a:p>
            <a:pPr>
              <a:lnSpc>
                <a:spcPct val="90000"/>
              </a:lnSpc>
            </a:pPr>
            <a:r>
              <a:rPr lang="en-US" sz="1900" b="1" i="1" dirty="0"/>
              <a:t> </a:t>
            </a:r>
            <a:r>
              <a:rPr lang="en-US" sz="1900" i="1" u="sng" dirty="0">
                <a:hlinkClick r:id="rId4"/>
              </a:rPr>
              <a:t>https://information.stpaul.gov/api/geospatial/ykwt-ie3e?method=export&amp;format=GeoJSON</a:t>
            </a:r>
            <a:endParaRPr lang="en-US" sz="1900" i="1" u="sng" dirty="0"/>
          </a:p>
          <a:p>
            <a:pPr>
              <a:lnSpc>
                <a:spcPct val="90000"/>
              </a:lnSpc>
            </a:pPr>
            <a:r>
              <a:rPr lang="en-US" sz="2000" dirty="0">
                <a:hlinkClick r:id="rId5"/>
              </a:rPr>
              <a:t>https://information.stpaul.gov/City-Administration/District-Council-Shapefile-Map/dq4n-yj8b</a:t>
            </a:r>
            <a:endParaRPr lang="en-US" sz="1900" i="1" dirty="0"/>
          </a:p>
          <a:p>
            <a:pPr>
              <a:lnSpc>
                <a:spcPct val="90000"/>
              </a:lnSpc>
            </a:pPr>
            <a:r>
              <a:rPr lang="en-US" sz="1900" b="1" i="1" dirty="0"/>
              <a:t>Traffic Stop Dataset:</a:t>
            </a:r>
          </a:p>
          <a:p>
            <a:pPr>
              <a:lnSpc>
                <a:spcPct val="90000"/>
              </a:lnSpc>
            </a:pPr>
            <a:r>
              <a:rPr lang="en-US" sz="1900" i="1" dirty="0"/>
              <a:t> </a:t>
            </a:r>
            <a:r>
              <a:rPr lang="en-US" sz="1900" i="1" u="sng" dirty="0">
                <a:hlinkClick r:id="rId6"/>
              </a:rPr>
              <a:t>https://information.stpaul.gov/api/views/kkd6-vvns/rows.csv?accessType=DOWNLOAD</a:t>
            </a:r>
            <a:endParaRPr lang="en-US" sz="1900" i="1" dirty="0"/>
          </a:p>
          <a:p>
            <a:pPr>
              <a:lnSpc>
                <a:spcPct val="90000"/>
              </a:lnSpc>
            </a:pPr>
            <a:endParaRPr lang="en-US" sz="1900" dirty="0"/>
          </a:p>
        </p:txBody>
      </p:sp>
      <p:sp>
        <p:nvSpPr>
          <p:cNvPr id="4" name="TextBox 3">
            <a:extLst>
              <a:ext uri="{FF2B5EF4-FFF2-40B4-BE49-F238E27FC236}">
                <a16:creationId xmlns:a16="http://schemas.microsoft.com/office/drawing/2014/main" id="{7DC5D215-F2A6-D44C-889D-3E27AF414442}"/>
              </a:ext>
            </a:extLst>
          </p:cNvPr>
          <p:cNvSpPr txBox="1"/>
          <p:nvPr/>
        </p:nvSpPr>
        <p:spPr>
          <a:xfrm>
            <a:off x="567558" y="2459420"/>
            <a:ext cx="4067504" cy="1477328"/>
          </a:xfrm>
          <a:prstGeom prst="rect">
            <a:avLst/>
          </a:prstGeom>
          <a:noFill/>
        </p:spPr>
        <p:txBody>
          <a:bodyPr wrap="square" rtlCol="0">
            <a:spAutoFit/>
          </a:bodyPr>
          <a:lstStyle/>
          <a:p>
            <a:r>
              <a:rPr lang="en-US" dirty="0"/>
              <a:t>We chose this data set because it has both a time and location element that was easy to work with and was relatively clean to start from.</a:t>
            </a:r>
          </a:p>
        </p:txBody>
      </p:sp>
    </p:spTree>
    <p:extLst>
      <p:ext uri="{BB962C8B-B14F-4D97-AF65-F5344CB8AC3E}">
        <p14:creationId xmlns:p14="http://schemas.microsoft.com/office/powerpoint/2010/main" val="135148268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7843400" cy="3388287"/>
          </a:xfrm>
        </p:spPr>
        <p:txBody>
          <a:bodyPr anchor="ctr">
            <a:normAutofit/>
          </a:bodyPr>
          <a:lstStyle/>
          <a:p>
            <a:r>
              <a:rPr lang="en-US" dirty="0">
                <a:solidFill>
                  <a:schemeClr val="tx1"/>
                </a:solidFill>
              </a:rPr>
              <a:t>Project Requirements</a:t>
            </a:r>
          </a:p>
        </p:txBody>
      </p:sp>
      <p:sp>
        <p:nvSpPr>
          <p:cNvPr id="4" name="Content Placeholder 3">
            <a:extLst>
              <a:ext uri="{FF2B5EF4-FFF2-40B4-BE49-F238E27FC236}">
                <a16:creationId xmlns:a16="http://schemas.microsoft.com/office/drawing/2014/main" id="{F3D4A6B9-8E56-F348-9D31-9D48E00A77FA}"/>
              </a:ext>
            </a:extLst>
          </p:cNvPr>
          <p:cNvSpPr>
            <a:spLocks noGrp="1"/>
          </p:cNvSpPr>
          <p:nvPr>
            <p:ph idx="1"/>
          </p:nvPr>
        </p:nvSpPr>
        <p:spPr>
          <a:xfrm>
            <a:off x="818712" y="2222287"/>
            <a:ext cx="10554574" cy="3716058"/>
          </a:xfrm>
        </p:spPr>
        <p:txBody>
          <a:bodyPr>
            <a:normAutofit lnSpcReduction="10000"/>
          </a:bodyPr>
          <a:lstStyle/>
          <a:p>
            <a:r>
              <a:rPr lang="en-US" dirty="0"/>
              <a:t>We are using a MongoDB database and storing the Saint Paul traffic stop data for the years 2017 and 2018. We are accessing it through a python flask powered API. We used </a:t>
            </a:r>
            <a:r>
              <a:rPr lang="en-US" dirty="0" err="1"/>
              <a:t>Jupyter</a:t>
            </a:r>
            <a:r>
              <a:rPr lang="en-US" dirty="0"/>
              <a:t> Notebook to clean the data and used Python scripting to then load into Mongo. In total working with 62,562 different traffic stops.</a:t>
            </a:r>
          </a:p>
          <a:p>
            <a:r>
              <a:rPr lang="en-US" dirty="0"/>
              <a:t>We created a dashboard that has a Leaflet map to display multiple different layers of data to show precincts, districts pins for stop locations and choropleth for displaying gradations in the data.</a:t>
            </a:r>
          </a:p>
          <a:p>
            <a:r>
              <a:rPr lang="en-US" dirty="0"/>
              <a:t>We are using Plotly with a selection menu to display the data and using Chartist JavaScript library to make a time series animation. We can display the data by race and gender.</a:t>
            </a:r>
          </a:p>
          <a:p>
            <a:r>
              <a:rPr lang="en-US" dirty="0"/>
              <a:t>We have a geojson file read in by JavaScript for the Saint Paul Police Precinct used in the choropleth and display the precinct boundaries. We used a second </a:t>
            </a:r>
            <a:r>
              <a:rPr lang="en-US" dirty="0" err="1"/>
              <a:t>GeoJSON</a:t>
            </a:r>
            <a:r>
              <a:rPr lang="en-US" dirty="0"/>
              <a:t> file for displaying the District Council boundaries.</a:t>
            </a:r>
          </a:p>
        </p:txBody>
      </p:sp>
    </p:spTree>
    <p:extLst>
      <p:ext uri="{BB962C8B-B14F-4D97-AF65-F5344CB8AC3E}">
        <p14:creationId xmlns:p14="http://schemas.microsoft.com/office/powerpoint/2010/main" val="3262023798"/>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7843400" cy="3388287"/>
          </a:xfrm>
        </p:spPr>
        <p:txBody>
          <a:bodyPr anchor="ctr">
            <a:normAutofit/>
          </a:bodyPr>
          <a:lstStyle/>
          <a:p>
            <a:r>
              <a:rPr lang="en-US" dirty="0">
                <a:solidFill>
                  <a:schemeClr val="tx1"/>
                </a:solidFill>
              </a:rPr>
              <a:t>Pain Points</a:t>
            </a:r>
          </a:p>
        </p:txBody>
      </p:sp>
      <p:sp>
        <p:nvSpPr>
          <p:cNvPr id="4" name="Content Placeholder 3">
            <a:extLst>
              <a:ext uri="{FF2B5EF4-FFF2-40B4-BE49-F238E27FC236}">
                <a16:creationId xmlns:a16="http://schemas.microsoft.com/office/drawing/2014/main" id="{F3D4A6B9-8E56-F348-9D31-9D48E00A77FA}"/>
              </a:ext>
            </a:extLst>
          </p:cNvPr>
          <p:cNvSpPr>
            <a:spLocks noGrp="1"/>
          </p:cNvSpPr>
          <p:nvPr>
            <p:ph idx="1"/>
          </p:nvPr>
        </p:nvSpPr>
        <p:spPr>
          <a:xfrm>
            <a:off x="818712" y="2222287"/>
            <a:ext cx="10554574" cy="3716058"/>
          </a:xfrm>
        </p:spPr>
        <p:txBody>
          <a:bodyPr/>
          <a:lstStyle/>
          <a:p>
            <a:r>
              <a:rPr lang="en-US" dirty="0"/>
              <a:t>Client and Server troubles with Flask.</a:t>
            </a:r>
          </a:p>
          <a:p>
            <a:r>
              <a:rPr lang="en-US" dirty="0"/>
              <a:t>Troubles with 3rd Party libraries starting with APEX and went to Chartist.</a:t>
            </a:r>
          </a:p>
        </p:txBody>
      </p:sp>
    </p:spTree>
    <p:extLst>
      <p:ext uri="{BB962C8B-B14F-4D97-AF65-F5344CB8AC3E}">
        <p14:creationId xmlns:p14="http://schemas.microsoft.com/office/powerpoint/2010/main" val="1336428966"/>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5256954" cy="3388287"/>
          </a:xfrm>
        </p:spPr>
        <p:txBody>
          <a:bodyPr anchor="ctr">
            <a:normAutofit/>
          </a:bodyPr>
          <a:lstStyle/>
          <a:p>
            <a:r>
              <a:rPr lang="en-US" dirty="0">
                <a:solidFill>
                  <a:schemeClr val="tx1"/>
                </a:solidFill>
              </a:rPr>
              <a:t>Data Clean up</a:t>
            </a:r>
          </a:p>
        </p:txBody>
      </p:sp>
      <p:pic>
        <p:nvPicPr>
          <p:cNvPr id="7" name="Content Placeholder 6" descr="A screenshot of a cell phone&#10;&#10;Description automatically generated">
            <a:extLst>
              <a:ext uri="{FF2B5EF4-FFF2-40B4-BE49-F238E27FC236}">
                <a16:creationId xmlns:a16="http://schemas.microsoft.com/office/drawing/2014/main" id="{EDE9FC82-C3BC-A04F-B3C7-FCA8B27612F4}"/>
              </a:ext>
            </a:extLst>
          </p:cNvPr>
          <p:cNvPicPr>
            <a:picLocks noGrp="1" noChangeAspect="1"/>
          </p:cNvPicPr>
          <p:nvPr>
            <p:ph idx="1"/>
          </p:nvPr>
        </p:nvPicPr>
        <p:blipFill>
          <a:blip r:embed="rId2"/>
          <a:stretch>
            <a:fillRect/>
          </a:stretch>
        </p:blipFill>
        <p:spPr>
          <a:xfrm>
            <a:off x="862149" y="2016659"/>
            <a:ext cx="10807199" cy="4841341"/>
          </a:xfrm>
        </p:spPr>
      </p:pic>
    </p:spTree>
    <p:extLst>
      <p:ext uri="{BB962C8B-B14F-4D97-AF65-F5344CB8AC3E}">
        <p14:creationId xmlns:p14="http://schemas.microsoft.com/office/powerpoint/2010/main" val="3851946956"/>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6432611" cy="3388287"/>
          </a:xfrm>
        </p:spPr>
        <p:txBody>
          <a:bodyPr anchor="ctr">
            <a:normAutofit/>
          </a:bodyPr>
          <a:lstStyle/>
          <a:p>
            <a:r>
              <a:rPr lang="en-US" dirty="0">
                <a:solidFill>
                  <a:schemeClr val="tx1"/>
                </a:solidFill>
              </a:rPr>
              <a:t>Data Clean up</a:t>
            </a:r>
          </a:p>
        </p:txBody>
      </p:sp>
      <p:pic>
        <p:nvPicPr>
          <p:cNvPr id="5" name="Content Placeholder 4" descr="A screenshot of our data clean up process">
            <a:extLst>
              <a:ext uri="{FF2B5EF4-FFF2-40B4-BE49-F238E27FC236}">
                <a16:creationId xmlns:a16="http://schemas.microsoft.com/office/drawing/2014/main" id="{5EF63D50-D112-2F4F-97AA-8FC6265D6F08}"/>
              </a:ext>
            </a:extLst>
          </p:cNvPr>
          <p:cNvPicPr>
            <a:picLocks noGrp="1" noChangeAspect="1"/>
          </p:cNvPicPr>
          <p:nvPr>
            <p:ph idx="1"/>
          </p:nvPr>
        </p:nvPicPr>
        <p:blipFill>
          <a:blip r:embed="rId2"/>
          <a:stretch>
            <a:fillRect/>
          </a:stretch>
        </p:blipFill>
        <p:spPr>
          <a:xfrm>
            <a:off x="535351" y="2090562"/>
            <a:ext cx="10354384" cy="2964764"/>
          </a:xfrm>
          <a:effectLst/>
        </p:spPr>
      </p:pic>
    </p:spTree>
    <p:extLst>
      <p:ext uri="{BB962C8B-B14F-4D97-AF65-F5344CB8AC3E}">
        <p14:creationId xmlns:p14="http://schemas.microsoft.com/office/powerpoint/2010/main" val="3761118789"/>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5061011" cy="3388287"/>
          </a:xfrm>
        </p:spPr>
        <p:txBody>
          <a:bodyPr anchor="ctr">
            <a:normAutofit/>
          </a:bodyPr>
          <a:lstStyle/>
          <a:p>
            <a:r>
              <a:rPr lang="en-US" dirty="0">
                <a:solidFill>
                  <a:schemeClr val="tx1"/>
                </a:solidFill>
              </a:rPr>
              <a:t>Data Clean up</a:t>
            </a:r>
          </a:p>
        </p:txBody>
      </p:sp>
      <p:pic>
        <p:nvPicPr>
          <p:cNvPr id="6" name="Content Placeholder 5" descr="A screenshot of a cell phone&#10;&#10;Description automatically generated">
            <a:extLst>
              <a:ext uri="{FF2B5EF4-FFF2-40B4-BE49-F238E27FC236}">
                <a16:creationId xmlns:a16="http://schemas.microsoft.com/office/drawing/2014/main" id="{9F63A3F8-F5D9-034C-B4F5-792DEC24CF42}"/>
              </a:ext>
            </a:extLst>
          </p:cNvPr>
          <p:cNvPicPr>
            <a:picLocks noGrp="1" noChangeAspect="1"/>
          </p:cNvPicPr>
          <p:nvPr>
            <p:ph idx="1"/>
          </p:nvPr>
        </p:nvPicPr>
        <p:blipFill>
          <a:blip r:embed="rId2"/>
          <a:stretch>
            <a:fillRect/>
          </a:stretch>
        </p:blipFill>
        <p:spPr>
          <a:xfrm>
            <a:off x="209549" y="2141092"/>
            <a:ext cx="11792277" cy="3632691"/>
          </a:xfrm>
        </p:spPr>
      </p:pic>
    </p:spTree>
    <p:extLst>
      <p:ext uri="{BB962C8B-B14F-4D97-AF65-F5344CB8AC3E}">
        <p14:creationId xmlns:p14="http://schemas.microsoft.com/office/powerpoint/2010/main" val="278833369"/>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9D7F-1361-544A-B9D3-1F60464A7729}"/>
              </a:ext>
            </a:extLst>
          </p:cNvPr>
          <p:cNvSpPr>
            <a:spLocks noGrp="1"/>
          </p:cNvSpPr>
          <p:nvPr>
            <p:ph type="title"/>
          </p:nvPr>
        </p:nvSpPr>
        <p:spPr>
          <a:xfrm>
            <a:off x="425389" y="-773212"/>
            <a:ext cx="5061011" cy="3388287"/>
          </a:xfrm>
        </p:spPr>
        <p:txBody>
          <a:bodyPr anchor="ctr">
            <a:normAutofit/>
          </a:bodyPr>
          <a:lstStyle/>
          <a:p>
            <a:r>
              <a:rPr lang="en-US" dirty="0">
                <a:solidFill>
                  <a:schemeClr val="tx1"/>
                </a:solidFill>
              </a:rPr>
              <a:t>Data Clean up</a:t>
            </a:r>
          </a:p>
        </p:txBody>
      </p:sp>
      <p:pic>
        <p:nvPicPr>
          <p:cNvPr id="13" name="Content Placeholder 12" descr="A close up of a piece of paper&#10;&#10;Description automatically generated">
            <a:extLst>
              <a:ext uri="{FF2B5EF4-FFF2-40B4-BE49-F238E27FC236}">
                <a16:creationId xmlns:a16="http://schemas.microsoft.com/office/drawing/2014/main" id="{61D2F6F2-FAD9-1241-BB20-CB7A4101CA0E}"/>
              </a:ext>
            </a:extLst>
          </p:cNvPr>
          <p:cNvPicPr>
            <a:picLocks noGrp="1" noChangeAspect="1"/>
          </p:cNvPicPr>
          <p:nvPr>
            <p:ph idx="1"/>
          </p:nvPr>
        </p:nvPicPr>
        <p:blipFill>
          <a:blip r:embed="rId2"/>
          <a:stretch>
            <a:fillRect/>
          </a:stretch>
        </p:blipFill>
        <p:spPr>
          <a:xfrm>
            <a:off x="1104694" y="2300877"/>
            <a:ext cx="9982611" cy="4557123"/>
          </a:xfrm>
        </p:spPr>
      </p:pic>
    </p:spTree>
    <p:extLst>
      <p:ext uri="{BB962C8B-B14F-4D97-AF65-F5344CB8AC3E}">
        <p14:creationId xmlns:p14="http://schemas.microsoft.com/office/powerpoint/2010/main" val="3545191604"/>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546</TotalTime>
  <Words>626</Words>
  <Application>Microsoft Macintosh PowerPoint</Application>
  <PresentationFormat>Widescreen</PresentationFormat>
  <Paragraphs>56</Paragraphs>
  <Slides>14</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Calibri</vt:lpstr>
      <vt:lpstr>Century Gothic</vt:lpstr>
      <vt:lpstr>Wingdings 2</vt:lpstr>
      <vt:lpstr>Quotable</vt:lpstr>
      <vt:lpstr>Saint Paul 99  Project II</vt:lpstr>
      <vt:lpstr>Baby (Yoda) Picture</vt:lpstr>
      <vt:lpstr>Data Set We Chose</vt:lpstr>
      <vt:lpstr>Project Requirements</vt:lpstr>
      <vt:lpstr>Pain Points</vt:lpstr>
      <vt:lpstr>Data Clean up</vt:lpstr>
      <vt:lpstr>Data Clean up</vt:lpstr>
      <vt:lpstr>Data Clean up</vt:lpstr>
      <vt:lpstr>Data Clean up</vt:lpstr>
      <vt:lpstr>Data Clean up</vt:lpstr>
      <vt:lpstr>Data Clean up</vt:lpstr>
      <vt:lpstr>Live Demo</vt:lpstr>
      <vt:lpstr>Observations</vt:lpstr>
      <vt:lpstr>Data History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Saint Paul 99 Project II</dc:title>
  <dc:creator>Matt Pollari</dc:creator>
  <cp:lastModifiedBy>Matt Pollari</cp:lastModifiedBy>
  <cp:revision>67</cp:revision>
  <dcterms:created xsi:type="dcterms:W3CDTF">2020-01-16T21:43:27Z</dcterms:created>
  <dcterms:modified xsi:type="dcterms:W3CDTF">2020-01-22T02:20:19Z</dcterms:modified>
</cp:coreProperties>
</file>